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WAV" ContentType="audio/wav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audio1.wav" ContentType="audio/x-wav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84" r:id="rId2"/>
    <p:sldId id="269" r:id="rId3"/>
    <p:sldId id="268" r:id="rId4"/>
    <p:sldId id="264" r:id="rId5"/>
    <p:sldId id="257" r:id="rId6"/>
    <p:sldId id="259" r:id="rId7"/>
    <p:sldId id="260" r:id="rId8"/>
    <p:sldId id="262" r:id="rId9"/>
    <p:sldId id="267" r:id="rId10"/>
    <p:sldId id="265" r:id="rId11"/>
    <p:sldId id="275" r:id="rId12"/>
    <p:sldId id="276" r:id="rId13"/>
    <p:sldId id="277" r:id="rId14"/>
    <p:sldId id="282" r:id="rId15"/>
    <p:sldId id="283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EA6A"/>
    <a:srgbClr val="003618"/>
    <a:srgbClr val="99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0"/>
    <p:restoredTop sz="9463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F80ED9-E474-1444-8750-88FD5D29D2EE}" type="datetimeFigureOut">
              <a:rPr lang="en-US" smtClean="0"/>
              <a:t>11/27/2021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8BD72A-16A3-4841-8410-17AA3A6BF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028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BD72A-16A3-4841-8410-17AA3A6BF6C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067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BD72A-16A3-4841-8410-17AA3A6BF6C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91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A41E8-2A96-4F7E-B518-2D9F7FFAEC39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052AE9-DFF0-45DB-BA5B-7176683C1B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6371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966A1-A25F-4A82-8DEE-C92020530B0E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D33CC-C6B4-4F93-B39D-1F3D01B987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3151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DC2A5-74DB-4FCC-B0FD-D8BCFA180BD4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1097C6-50F9-4474-82CD-8DEBC2F222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3496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5E2A3-E562-43D0-8855-FD382671AAEA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6D706-E3F3-40A8-A24B-2F0BF694C7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583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DE7BA-EF98-4714-8551-2B2D263EE1B2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F12E2B-9320-43AA-987B-AB71693EB9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7960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700E8-5C3A-45F5-AF18-505BCA895443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7C745-5AF4-46E5-82C3-6F185F5179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8650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836D8-419A-456A-B817-F95CA5568F90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FDC375-07D3-4630-931A-4B3F2B330D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8392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C4DFB-2FF3-42B3-A65B-7BAFD92E16FB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732D10-1D58-4763-AB54-00B3A155C0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8582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5AA7B-6211-4886-A6C1-8476E191C056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6FB17-255F-4951-8757-81A5D483D9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3133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7900E-C453-4FFE-B6EC-316CA8DCA348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6561F0-3F3E-4239-97E7-5B36DFD05D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1141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9E74B-0F3D-45CB-9204-C57BB08B790F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76A8F-3ECF-4BC3-8D92-10F29B35E4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5426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F43ACD-E28A-47DC-8378-14885B11C86C}" type="datetimeFigureOut">
              <a:rPr lang="en-US"/>
              <a:pPr>
                <a:defRPr/>
              </a:pPr>
              <a:t>11/27/2021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4D7B92CA-C7A6-428D-AEFF-393B5AE68A4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8.png"/><Relationship Id="rId5" Type="http://schemas.openxmlformats.org/officeDocument/2006/relationships/image" Target="../media/image2.jpe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0.png"/><Relationship Id="rId5" Type="http://schemas.openxmlformats.org/officeDocument/2006/relationships/image" Target="../media/image2.jpe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13.mp3"/><Relationship Id="rId7" Type="http://schemas.openxmlformats.org/officeDocument/2006/relationships/image" Target="../media/image2.jpe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7.png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4.png"/><Relationship Id="rId4" Type="http://schemas.openxmlformats.org/officeDocument/2006/relationships/audio" Target="../media/media13.mp3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4.m4a"/><Relationship Id="rId7" Type="http://schemas.openxmlformats.org/officeDocument/2006/relationships/image" Target="../media/image2.jpe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4a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6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6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audio" Target="../media/media7.m4a"/><Relationship Id="rId11" Type="http://schemas.openxmlformats.org/officeDocument/2006/relationships/image" Target="../media/image9.png"/><Relationship Id="rId5" Type="http://schemas.microsoft.com/office/2007/relationships/media" Target="../media/media7.m4a"/><Relationship Id="rId10" Type="http://schemas.openxmlformats.org/officeDocument/2006/relationships/image" Target="../media/image8.png"/><Relationship Id="rId4" Type="http://schemas.openxmlformats.org/officeDocument/2006/relationships/audio" Target="../media/media6.m4a"/><Relationship Id="rId9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9.m4a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6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audio" Target="../media/media10.m4a"/><Relationship Id="rId11" Type="http://schemas.openxmlformats.org/officeDocument/2006/relationships/image" Target="../media/image8.png"/><Relationship Id="rId5" Type="http://schemas.microsoft.com/office/2007/relationships/media" Target="../media/media10.m4a"/><Relationship Id="rId10" Type="http://schemas.openxmlformats.org/officeDocument/2006/relationships/image" Target="../media/image10.png"/><Relationship Id="rId4" Type="http://schemas.openxmlformats.org/officeDocument/2006/relationships/audio" Target="../media/media9.m4a"/><Relationship Id="rId9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12.m4a"/><Relationship Id="rId7" Type="http://schemas.openxmlformats.org/officeDocument/2006/relationships/image" Target="../media/image2.jpe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7.png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2.png"/><Relationship Id="rId4" Type="http://schemas.openxmlformats.org/officeDocument/2006/relationships/audio" Target="../media/media12.m4a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564207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2" descr="D:\Chương trình Chuyên biệt Q10\Ke chuyen\f8f415cea7df83520b5f00eea42526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99125" y="2967335"/>
            <a:ext cx="7945765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Thỏ</a:t>
            </a:r>
            <a:endParaRPr lang="en-US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57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87448" y="685800"/>
            <a:ext cx="7938648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THỎ ĐÃ MỜI NHỮNG AI ĐẾN DỰ SINH NHẬT?</a:t>
            </a:r>
            <a:endParaRPr 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Picture 8" descr="C:\Users\Administrator\Documents\Downloads\9782096-happy-rabbit-cartoon_burn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2209800"/>
            <a:ext cx="274955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Administrator\Documents\Downloads\Dog_Cartoon_Image-3_burn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132137"/>
            <a:ext cx="3244850" cy="323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Users\Administrator\Documents\Downloads\baby-chick-royalty-free-stock-photography-image-18733297-jXBrKP-clipart_burne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352800"/>
            <a:ext cx="1981200" cy="243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2C7207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2" descr="D:\Chương trình Chuyên biệt Q10\Ke chuyen\f8f415cea7df83520b5f00eea42526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 Diagonal Corner Rectangle 4"/>
          <p:cNvSpPr/>
          <p:nvPr/>
        </p:nvSpPr>
        <p:spPr>
          <a:xfrm>
            <a:off x="838200" y="217541"/>
            <a:ext cx="7187381" cy="60960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Gặp</a:t>
            </a:r>
            <a:r>
              <a:rPr lang="en-US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</a:t>
            </a:r>
            <a:r>
              <a:rPr lang="en-US" sz="32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Gà</a:t>
            </a:r>
            <a:r>
              <a:rPr lang="en-US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con </a:t>
            </a:r>
            <a:r>
              <a:rPr lang="en-US" sz="32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Thỏ</a:t>
            </a:r>
            <a:r>
              <a:rPr lang="en-US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</a:t>
            </a:r>
            <a:r>
              <a:rPr lang="en-US" sz="32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nói</a:t>
            </a:r>
            <a:r>
              <a:rPr lang="en-US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</a:t>
            </a:r>
            <a:r>
              <a:rPr lang="en-US" sz="32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gì</a:t>
            </a:r>
            <a:r>
              <a:rPr lang="en-US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?</a:t>
            </a:r>
            <a:r>
              <a:rPr lang="vi-VN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</a:t>
            </a:r>
            <a:endParaRPr lang="en-US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 (Headings)"/>
            </a:endParaRPr>
          </a:p>
        </p:txBody>
      </p:sp>
      <p:pic>
        <p:nvPicPr>
          <p:cNvPr id="2056" name="Picture 8" descr="C:\Users\Administrator\Documents\Downloads\9782096-happy-rabbit-cartoon_burne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0"/>
            <a:ext cx="274955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loud Callout 5"/>
          <p:cNvSpPr/>
          <p:nvPr/>
        </p:nvSpPr>
        <p:spPr>
          <a:xfrm>
            <a:off x="125413" y="876300"/>
            <a:ext cx="3429000" cy="1866900"/>
          </a:xfrm>
          <a:prstGeom prst="cloudCallout">
            <a:avLst>
              <a:gd name="adj1" fmla="val 12310"/>
              <a:gd name="adj2" fmla="val 9157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con ơi, hôm nay là sinh nhật của tôi đấy, bạn tới dự nhé !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7" name="Picture 9" descr="C:\Users\Administrator\Documents\Downloads\baby-chick-royalty-free-stock-photography-image-18733297-jXBrKP-clipart_burned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781425"/>
            <a:ext cx="1928813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Callout 1"/>
          <p:cNvSpPr/>
          <p:nvPr/>
        </p:nvSpPr>
        <p:spPr>
          <a:xfrm>
            <a:off x="5486400" y="2190750"/>
            <a:ext cx="3276600" cy="1009650"/>
          </a:xfrm>
          <a:prstGeom prst="wedgeEllipseCallout">
            <a:avLst>
              <a:gd name="adj1" fmla="val -10447"/>
              <a:gd name="adj2" fmla="val 11213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 smtClean="0">
                <a:solidFill>
                  <a:srgbClr val="006600"/>
                </a:solidFill>
                <a:latin typeface="Times New Roman (Headings)"/>
              </a:rPr>
              <a:t>Các</a:t>
            </a:r>
            <a:r>
              <a:rPr lang="en-US" sz="2400" dirty="0" smtClean="0">
                <a:solidFill>
                  <a:srgbClr val="006600"/>
                </a:solidFill>
                <a:latin typeface="Times New Roman (Headings)"/>
              </a:rPr>
              <a:t> </a:t>
            </a:r>
            <a:r>
              <a:rPr lang="en-US" sz="2400" dirty="0" err="1" smtClean="0">
                <a:solidFill>
                  <a:srgbClr val="006600"/>
                </a:solidFill>
                <a:latin typeface="Times New Roman (Headings)"/>
              </a:rPr>
              <a:t>bạn</a:t>
            </a:r>
            <a:r>
              <a:rPr lang="en-US" sz="2400" dirty="0" smtClean="0">
                <a:solidFill>
                  <a:srgbClr val="006600"/>
                </a:solidFill>
                <a:latin typeface="Times New Roman (Headings)"/>
              </a:rPr>
              <a:t> </a:t>
            </a:r>
            <a:r>
              <a:rPr lang="en-US" sz="2400" dirty="0" err="1" smtClean="0">
                <a:solidFill>
                  <a:srgbClr val="006600"/>
                </a:solidFill>
                <a:latin typeface="Times New Roman (Headings)"/>
              </a:rPr>
              <a:t>cùng</a:t>
            </a:r>
            <a:r>
              <a:rPr lang="en-US" sz="2400" dirty="0" smtClean="0">
                <a:solidFill>
                  <a:srgbClr val="006600"/>
                </a:solidFill>
                <a:latin typeface="Times New Roman (Headings)"/>
              </a:rPr>
              <a:t> </a:t>
            </a:r>
            <a:r>
              <a:rPr lang="en-US" sz="2400" dirty="0" err="1" smtClean="0">
                <a:solidFill>
                  <a:srgbClr val="006600"/>
                </a:solidFill>
                <a:latin typeface="Times New Roman (Headings)"/>
              </a:rPr>
              <a:t>làm</a:t>
            </a:r>
            <a:r>
              <a:rPr lang="en-US" sz="2400" dirty="0" smtClean="0">
                <a:solidFill>
                  <a:srgbClr val="006600"/>
                </a:solidFill>
                <a:latin typeface="Times New Roman (Headings)"/>
              </a:rPr>
              <a:t> </a:t>
            </a:r>
            <a:r>
              <a:rPr lang="en-US" sz="2400" dirty="0" err="1" smtClean="0">
                <a:solidFill>
                  <a:srgbClr val="006600"/>
                </a:solidFill>
                <a:latin typeface="Times New Roman (Headings)"/>
              </a:rPr>
              <a:t>tiếng</a:t>
            </a:r>
            <a:r>
              <a:rPr lang="en-US" sz="2400" dirty="0" smtClean="0">
                <a:solidFill>
                  <a:srgbClr val="006600"/>
                </a:solidFill>
                <a:latin typeface="Times New Roman (Headings)"/>
              </a:rPr>
              <a:t> </a:t>
            </a:r>
            <a:r>
              <a:rPr lang="en-US" sz="2400" dirty="0" err="1" smtClean="0">
                <a:solidFill>
                  <a:srgbClr val="006600"/>
                </a:solidFill>
                <a:latin typeface="Times New Roman (Headings)"/>
              </a:rPr>
              <a:t>Gà</a:t>
            </a:r>
            <a:r>
              <a:rPr lang="en-US" sz="2400" dirty="0" smtClean="0">
                <a:solidFill>
                  <a:srgbClr val="006600"/>
                </a:solidFill>
                <a:latin typeface="Times New Roman (Headings)"/>
              </a:rPr>
              <a:t> con </a:t>
            </a:r>
            <a:r>
              <a:rPr lang="en-US" sz="2400" dirty="0" err="1" smtClean="0">
                <a:solidFill>
                  <a:srgbClr val="006600"/>
                </a:solidFill>
                <a:latin typeface="Times New Roman (Headings)"/>
              </a:rPr>
              <a:t>kêu</a:t>
            </a:r>
            <a:r>
              <a:rPr lang="en-US" sz="2400" dirty="0" smtClean="0">
                <a:solidFill>
                  <a:srgbClr val="006600"/>
                </a:solidFill>
                <a:latin typeface="Times New Roman (Headings)"/>
              </a:rPr>
              <a:t> </a:t>
            </a:r>
            <a:r>
              <a:rPr lang="en-US" sz="2400" dirty="0" err="1" smtClean="0">
                <a:solidFill>
                  <a:srgbClr val="006600"/>
                </a:solidFill>
                <a:latin typeface="Times New Roman (Headings)"/>
              </a:rPr>
              <a:t>nhé</a:t>
            </a:r>
            <a:endParaRPr lang="en-US" sz="2400" dirty="0">
              <a:solidFill>
                <a:srgbClr val="006600"/>
              </a:solidFill>
              <a:latin typeface="Times New Roman (Headings)"/>
            </a:endParaRPr>
          </a:p>
        </p:txBody>
      </p:sp>
    </p:spTree>
    <p:extLst>
      <p:ext uri="{BB962C8B-B14F-4D97-AF65-F5344CB8AC3E}">
        <p14:creationId xmlns:p14="http://schemas.microsoft.com/office/powerpoint/2010/main" val="113632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2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2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94D208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" descr="D:\Chương trình Chuyên biệt Q10\Ke chuyen\f8f415cea7df83520b5f00eea42526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 Diagonal Corner Rectangle 4"/>
          <p:cNvSpPr/>
          <p:nvPr/>
        </p:nvSpPr>
        <p:spPr>
          <a:xfrm>
            <a:off x="125413" y="247038"/>
            <a:ext cx="8705850" cy="60960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</a:t>
            </a:r>
            <a:r>
              <a:rPr lang="en-US" sz="3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G</a:t>
            </a:r>
            <a:r>
              <a:rPr lang="en-US" sz="3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ặp</a:t>
            </a:r>
            <a:r>
              <a:rPr lang="en-US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</a:t>
            </a:r>
            <a:r>
              <a:rPr lang="en-US" sz="3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chó</a:t>
            </a:r>
            <a:r>
              <a:rPr lang="en-US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con.</a:t>
            </a:r>
            <a:r>
              <a:rPr lang="vi-VN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Thỏ con mời </a:t>
            </a:r>
            <a:r>
              <a:rPr lang="vi-VN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như thế nào?</a:t>
            </a:r>
            <a:endParaRPr lang="en-US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 (Headings)"/>
            </a:endParaRPr>
          </a:p>
        </p:txBody>
      </p:sp>
      <p:pic>
        <p:nvPicPr>
          <p:cNvPr id="2050" name="Picture 2" descr="C:\Users\Administrator\Documents\Downloads\Dog_Cartoon_Image-3_burne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743200"/>
            <a:ext cx="3725863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C:\Users\Administrator\Documents\Downloads\9782096-happy-rabbit-cartoon_burned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0"/>
            <a:ext cx="274955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loud Callout 5"/>
          <p:cNvSpPr/>
          <p:nvPr/>
        </p:nvSpPr>
        <p:spPr>
          <a:xfrm>
            <a:off x="125413" y="876300"/>
            <a:ext cx="3455987" cy="1714500"/>
          </a:xfrm>
          <a:prstGeom prst="cloudCallout">
            <a:avLst>
              <a:gd name="adj1" fmla="val 11020"/>
              <a:gd name="adj2" fmla="val 7182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con ơi, hôm nay là sinh nhật của tôi đấy, bạn tới dự nhé !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Callout 6"/>
          <p:cNvSpPr/>
          <p:nvPr/>
        </p:nvSpPr>
        <p:spPr>
          <a:xfrm>
            <a:off x="5367337" y="1319213"/>
            <a:ext cx="3463926" cy="1011237"/>
          </a:xfrm>
          <a:prstGeom prst="wedgeEllipseCallout">
            <a:avLst>
              <a:gd name="adj1" fmla="val -8087"/>
              <a:gd name="adj2" fmla="val 9023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 smtClean="0">
                <a:solidFill>
                  <a:srgbClr val="C00000"/>
                </a:solidFill>
                <a:latin typeface="Times New Roman (Headings)"/>
              </a:rPr>
              <a:t>Các</a:t>
            </a:r>
            <a:r>
              <a:rPr lang="en-US" sz="2400" dirty="0" smtClean="0">
                <a:solidFill>
                  <a:srgbClr val="C00000"/>
                </a:solidFill>
                <a:latin typeface="Times New Roman (Headings)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 (Headings)"/>
              </a:rPr>
              <a:t>bạn</a:t>
            </a:r>
            <a:r>
              <a:rPr lang="en-US" sz="2400" dirty="0" smtClean="0">
                <a:solidFill>
                  <a:srgbClr val="C00000"/>
                </a:solidFill>
                <a:latin typeface="Times New Roman (Headings)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 (Headings)"/>
              </a:rPr>
              <a:t>cùng</a:t>
            </a:r>
            <a:r>
              <a:rPr lang="en-US" sz="2400" dirty="0" smtClean="0">
                <a:solidFill>
                  <a:srgbClr val="C00000"/>
                </a:solidFill>
                <a:latin typeface="Times New Roman (Headings)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 (Headings)"/>
              </a:rPr>
              <a:t>làm</a:t>
            </a:r>
            <a:r>
              <a:rPr lang="en-US" sz="2400" dirty="0" smtClean="0">
                <a:solidFill>
                  <a:srgbClr val="C00000"/>
                </a:solidFill>
                <a:latin typeface="Times New Roman (Headings)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 (Headings)"/>
              </a:rPr>
              <a:t>tiếng</a:t>
            </a:r>
            <a:r>
              <a:rPr lang="en-US" sz="2400" dirty="0" smtClean="0">
                <a:solidFill>
                  <a:srgbClr val="C00000"/>
                </a:solidFill>
                <a:latin typeface="Times New Roman (Headings)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 (Headings)"/>
              </a:rPr>
              <a:t>Chó</a:t>
            </a:r>
            <a:r>
              <a:rPr lang="en-US" sz="2400" dirty="0" smtClean="0">
                <a:solidFill>
                  <a:srgbClr val="C00000"/>
                </a:solidFill>
                <a:latin typeface="Times New Roman (Headings)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 (Headings)"/>
              </a:rPr>
              <a:t>sủa</a:t>
            </a:r>
            <a:r>
              <a:rPr lang="en-US" sz="2400" dirty="0" smtClean="0">
                <a:solidFill>
                  <a:srgbClr val="C00000"/>
                </a:solidFill>
                <a:latin typeface="Times New Roman (Headings)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 (Headings)"/>
              </a:rPr>
              <a:t>nhé</a:t>
            </a:r>
            <a:r>
              <a:rPr lang="en-US" sz="2400" dirty="0" smtClean="0">
                <a:solidFill>
                  <a:srgbClr val="C00000"/>
                </a:solidFill>
                <a:latin typeface="Times New Roman (Headings)"/>
              </a:rPr>
              <a:t>: </a:t>
            </a:r>
            <a:r>
              <a:rPr lang="en-US" sz="2400" dirty="0" err="1" smtClean="0">
                <a:solidFill>
                  <a:srgbClr val="C00000"/>
                </a:solidFill>
                <a:latin typeface="Times New Roman (Headings)"/>
              </a:rPr>
              <a:t>Gâu</a:t>
            </a:r>
            <a:r>
              <a:rPr lang="en-US" sz="2400" dirty="0">
                <a:solidFill>
                  <a:srgbClr val="C00000"/>
                </a:solidFill>
                <a:latin typeface="Times New Roman (Headings)"/>
              </a:rPr>
              <a:t>, </a:t>
            </a:r>
            <a:r>
              <a:rPr lang="en-US" sz="2400" dirty="0" err="1">
                <a:solidFill>
                  <a:srgbClr val="C00000"/>
                </a:solidFill>
                <a:latin typeface="Times New Roman (Headings)"/>
              </a:rPr>
              <a:t>gâu</a:t>
            </a:r>
            <a:r>
              <a:rPr lang="vi-VN" sz="2400" dirty="0">
                <a:solidFill>
                  <a:srgbClr val="C00000"/>
                </a:solidFill>
                <a:latin typeface="Times New Roman (Headings)"/>
              </a:rPr>
              <a:t>… </a:t>
            </a:r>
            <a:endParaRPr lang="en-US" sz="2400" dirty="0">
              <a:solidFill>
                <a:srgbClr val="C00000"/>
              </a:solidFill>
              <a:latin typeface="Times New Roman (Headings)"/>
            </a:endParaRPr>
          </a:p>
        </p:txBody>
      </p:sp>
    </p:spTree>
    <p:extLst>
      <p:ext uri="{BB962C8B-B14F-4D97-AF65-F5344CB8AC3E}">
        <p14:creationId xmlns:p14="http://schemas.microsoft.com/office/powerpoint/2010/main" val="880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4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4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200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Rot by="120000">
                                      <p:cBhvr>
                                        <p:cTn id="20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2" presetClass="emph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1143000"/>
            <a:ext cx="7848600" cy="390876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Câu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chuyện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:”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Sinh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nhật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của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Thỏ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”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Thỏ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con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đã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mời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bạn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Gà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con,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Chó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con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đến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dự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sinh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nhật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Thỏ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con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đã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mời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bạn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như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thế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nào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mr-IN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Cô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sẽ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kể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lại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cho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lớp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mình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nghe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1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lần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nữa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nhé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 </a:t>
            </a:r>
            <a:endParaRPr 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359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6800" y="1219200"/>
            <a:ext cx="7543800" cy="440120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71500" indent="-571500" algn="ctr">
              <a:buFontTx/>
              <a:buChar char="-"/>
              <a:defRPr/>
            </a:pP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Một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buổi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sinh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nhật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rất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vui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và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ý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nghiã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đúng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không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?.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Mình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phải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biết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yêu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thương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cùng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chia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sẻ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niềm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vui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với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bạn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nhé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</a:t>
            </a:r>
          </a:p>
          <a:p>
            <a:pPr marL="571500" indent="-571500" algn="ctr">
              <a:buFontTx/>
              <a:buChar char="-"/>
              <a:defRPr/>
            </a:pP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Bây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giờ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cô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và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bạn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cùng</a:t>
            </a:r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vỗ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tay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cùng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hát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húc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mừng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sinh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nhật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với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Thỏ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con </a:t>
            </a:r>
            <a:r>
              <a:rPr lang="en-US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nhe</a:t>
            </a:r>
            <a:endParaRPr lang="en-US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435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6661210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004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" descr="D:\Chương trình Chuyên biệt Q10\Ke chuyen\f8f415cea7df83520b5f00eea425262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Administrator\Documents\Downloads\Dog_Cartoon_Image-3_burned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775" y="3575448"/>
            <a:ext cx="2433638" cy="2425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C:\Users\Administrator\Documents\Downloads\baby-chick-royalty-free-stock-photography-image-18733297-jXBrKP-clipart_burned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650" y="4168023"/>
            <a:ext cx="1209675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xplosion 2 1"/>
          <p:cNvSpPr/>
          <p:nvPr/>
        </p:nvSpPr>
        <p:spPr>
          <a:xfrm>
            <a:off x="3886200" y="787027"/>
            <a:ext cx="4114800" cy="2117086"/>
          </a:xfrm>
          <a:prstGeom prst="irregularSeal2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vi-VN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chúc mừng sinh nhật thỏ con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7177" name="Picture 4" descr="C:\Users\Administrator\Documents\Downloads\depositphotos_23056654-stock-illustration-rabbit-cartoon-inside-the-cake_burned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728" y="2331244"/>
            <a:ext cx="2109788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húc Mừng Sinh Nhật - bài hát tiếng việt - nhạc sinh nhật thiếu nhi - Happy Birthday in Vietnamese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51713" y="5449136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71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9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numSld="999" showWhenStopped="0">
                <p:cTn id="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6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57200" y="228600"/>
            <a:ext cx="8305800" cy="63246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ý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lắng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endParaRPr lang="en-US" altLang="en-US" sz="2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dung,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en-US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inh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con”.</a:t>
            </a:r>
            <a:endParaRPr lang="en-US" altLang="en-US" sz="2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30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VIDEO CHÚC MỪNG S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600" y="274638"/>
            <a:ext cx="8458200" cy="5851525"/>
          </a:xfrm>
        </p:spPr>
      </p:pic>
    </p:spTree>
    <p:extLst>
      <p:ext uri="{BB962C8B-B14F-4D97-AF65-F5344CB8AC3E}">
        <p14:creationId xmlns:p14="http://schemas.microsoft.com/office/powerpoint/2010/main" val="417477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istrator\Documents\Downloads\stock-vector-rabbit-cartoon-with-birthday-cake-182287559_burn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914" y="2971800"/>
            <a:ext cx="452437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34592" y="228600"/>
            <a:ext cx="60755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Câu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truyện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tên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là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gì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6360" y="2743200"/>
            <a:ext cx="4217821" cy="2308324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4EA6A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4EA6A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4EA6A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Nhật</a:t>
            </a:r>
            <a:endParaRPr lang="en-US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64EA6A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4EA6A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7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4EA6A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64EA6A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Thỏ</a:t>
            </a:r>
            <a:endParaRPr lang="en-US" sz="7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64EA6A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863207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2" descr="D:\Chương trình Chuyên biệt Q10\Ke chuyen\f8f415cea7df83520b5f00eea425262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Administrator\Documents\Downloads\stock-vector-rabbit-cartoon-with-birthday-cake-182287559_burned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752600"/>
            <a:ext cx="452437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 Diagonal Corner Rectangle 4"/>
          <p:cNvSpPr/>
          <p:nvPr/>
        </p:nvSpPr>
        <p:spPr>
          <a:xfrm>
            <a:off x="1219200" y="381000"/>
            <a:ext cx="6858000" cy="1066800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600" dirty="0">
                <a:latin typeface="+mj-lt"/>
              </a:rPr>
              <a:t>Hôm nay là sinh nhật của thỏ con. Thỏ con vui lắm</a:t>
            </a:r>
            <a:endParaRPr lang="en-US" sz="3600" dirty="0">
              <a:latin typeface="+mj-lt"/>
            </a:endParaRP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753600" y="76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3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2C7207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2" descr="D:\Chương trình Chuyên biệt Q10\Ke chuyen\f8f415cea7df83520b5f00eea425262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 Diagonal Corner Rectangle 4"/>
          <p:cNvSpPr/>
          <p:nvPr/>
        </p:nvSpPr>
        <p:spPr>
          <a:xfrm>
            <a:off x="838200" y="217541"/>
            <a:ext cx="7187381" cy="60960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Thỏ</a:t>
            </a:r>
            <a:r>
              <a:rPr lang="en-US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con </a:t>
            </a:r>
            <a:r>
              <a:rPr lang="en-US" sz="32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gặp</a:t>
            </a:r>
            <a:r>
              <a:rPr lang="en-US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</a:t>
            </a:r>
            <a:r>
              <a:rPr lang="en-US" sz="32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gà</a:t>
            </a:r>
            <a:r>
              <a:rPr lang="en-US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con.</a:t>
            </a:r>
            <a:r>
              <a:rPr lang="vi-VN" sz="3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Thỏ con mời </a:t>
            </a:r>
            <a:endParaRPr lang="en-US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 (Headings)"/>
            </a:endParaRPr>
          </a:p>
        </p:txBody>
      </p:sp>
      <p:pic>
        <p:nvPicPr>
          <p:cNvPr id="2056" name="Picture 8" descr="C:\Users\Administrator\Documents\Downloads\9782096-happy-rabbit-cartoon_burned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0"/>
            <a:ext cx="274955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loud Callout 5"/>
          <p:cNvSpPr/>
          <p:nvPr/>
        </p:nvSpPr>
        <p:spPr>
          <a:xfrm>
            <a:off x="125413" y="876300"/>
            <a:ext cx="3429000" cy="1866900"/>
          </a:xfrm>
          <a:prstGeom prst="cloudCallout">
            <a:avLst>
              <a:gd name="adj1" fmla="val 12310"/>
              <a:gd name="adj2" fmla="val 9157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con ơi, hôm nay là sinh nhật của tôi đấy, bạn tới dự nhé !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7" name="Picture 9" descr="C:\Users\Administrator\Documents\Downloads\baby-chick-royalty-free-stock-photography-image-18733297-jXBrKP-clipart_burned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781425"/>
            <a:ext cx="1928813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Callout 1"/>
          <p:cNvSpPr/>
          <p:nvPr/>
        </p:nvSpPr>
        <p:spPr>
          <a:xfrm>
            <a:off x="5486400" y="2190750"/>
            <a:ext cx="3124200" cy="1009650"/>
          </a:xfrm>
          <a:prstGeom prst="wedgeEllipseCallout">
            <a:avLst>
              <a:gd name="adj1" fmla="val -10447"/>
              <a:gd name="adj2" fmla="val 11213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6600"/>
                </a:solidFill>
                <a:latin typeface="Times New Roman (Headings)"/>
              </a:rPr>
              <a:t>C</a:t>
            </a:r>
            <a:r>
              <a:rPr lang="vi-VN" sz="2400" dirty="0">
                <a:solidFill>
                  <a:srgbClr val="006600"/>
                </a:solidFill>
                <a:latin typeface="Times New Roman (Headings)"/>
              </a:rPr>
              <a:t>hiếp</a:t>
            </a:r>
            <a:r>
              <a:rPr lang="en-US" sz="2400" dirty="0">
                <a:solidFill>
                  <a:srgbClr val="006600"/>
                </a:solidFill>
                <a:latin typeface="Times New Roman (Headings)"/>
              </a:rPr>
              <a:t>, </a:t>
            </a:r>
            <a:r>
              <a:rPr lang="vi-VN" sz="2400" dirty="0">
                <a:solidFill>
                  <a:srgbClr val="006600"/>
                </a:solidFill>
                <a:latin typeface="Times New Roman (Headings)"/>
              </a:rPr>
              <a:t>chiếp… tôi sẽ đến</a:t>
            </a:r>
            <a:endParaRPr lang="en-US" sz="2400" dirty="0">
              <a:solidFill>
                <a:srgbClr val="006600"/>
              </a:solidFill>
              <a:latin typeface="Times New Roman (Headings)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28700" y="217541"/>
            <a:ext cx="609600" cy="609600"/>
          </a:xfrm>
          <a:prstGeom prst="rect">
            <a:avLst/>
          </a:prstGeom>
        </p:spPr>
      </p:pic>
      <p:pic>
        <p:nvPicPr>
          <p:cNvPr id="16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908050" y="347662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2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587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2" presetClass="emph" presetSubtype="0" repeatCount="2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94D208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" descr="D:\Chương trình Chuyên biệt Q10\Ke chuyen\f8f415cea7df83520b5f00eea425262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 Diagonal Corner Rectangle 4"/>
          <p:cNvSpPr/>
          <p:nvPr/>
        </p:nvSpPr>
        <p:spPr>
          <a:xfrm>
            <a:off x="125413" y="247038"/>
            <a:ext cx="8705850" cy="60960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Thỏ</a:t>
            </a:r>
            <a:r>
              <a:rPr lang="en-US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con </a:t>
            </a:r>
            <a:r>
              <a:rPr lang="en-US" sz="3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gặp</a:t>
            </a:r>
            <a:r>
              <a:rPr lang="en-US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</a:t>
            </a:r>
            <a:r>
              <a:rPr lang="en-US" sz="36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chó</a:t>
            </a:r>
            <a:r>
              <a:rPr lang="en-US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con.</a:t>
            </a:r>
            <a:r>
              <a:rPr lang="vi-VN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 (Headings)"/>
              </a:rPr>
              <a:t> Thỏ con mời </a:t>
            </a:r>
            <a:endParaRPr lang="en-US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 (Headings)"/>
            </a:endParaRPr>
          </a:p>
        </p:txBody>
      </p:sp>
      <p:pic>
        <p:nvPicPr>
          <p:cNvPr id="2050" name="Picture 2" descr="C:\Users\Administrator\Documents\Downloads\Dog_Cartoon_Image-3_burned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743200"/>
            <a:ext cx="3725863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C:\Users\Administrator\Documents\Downloads\9782096-happy-rabbit-cartoon_burned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0"/>
            <a:ext cx="274955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loud Callout 5"/>
          <p:cNvSpPr/>
          <p:nvPr/>
        </p:nvSpPr>
        <p:spPr>
          <a:xfrm>
            <a:off x="125413" y="876300"/>
            <a:ext cx="3455987" cy="1714500"/>
          </a:xfrm>
          <a:prstGeom prst="cloudCallout">
            <a:avLst>
              <a:gd name="adj1" fmla="val 11020"/>
              <a:gd name="adj2" fmla="val 7182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con ơi, hôm nay là sinh nhật của tôi đấy, bạn tới dự nhé !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Callout 6"/>
          <p:cNvSpPr/>
          <p:nvPr/>
        </p:nvSpPr>
        <p:spPr>
          <a:xfrm>
            <a:off x="5707063" y="1319213"/>
            <a:ext cx="3124200" cy="1011237"/>
          </a:xfrm>
          <a:prstGeom prst="wedgeEllipseCallout">
            <a:avLst>
              <a:gd name="adj1" fmla="val -8087"/>
              <a:gd name="adj2" fmla="val 9023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>
                <a:solidFill>
                  <a:srgbClr val="C00000"/>
                </a:solidFill>
                <a:latin typeface="Times New Roman (Headings)"/>
              </a:rPr>
              <a:t>Gâu</a:t>
            </a:r>
            <a:r>
              <a:rPr lang="en-US" sz="2400" dirty="0">
                <a:solidFill>
                  <a:srgbClr val="C00000"/>
                </a:solidFill>
                <a:latin typeface="Times New Roman (Headings)"/>
              </a:rPr>
              <a:t>, </a:t>
            </a:r>
            <a:r>
              <a:rPr lang="en-US" sz="2400" dirty="0" err="1">
                <a:solidFill>
                  <a:srgbClr val="C00000"/>
                </a:solidFill>
                <a:latin typeface="Times New Roman (Headings)"/>
              </a:rPr>
              <a:t>gâu</a:t>
            </a:r>
            <a:r>
              <a:rPr lang="vi-VN" sz="2400" dirty="0">
                <a:solidFill>
                  <a:srgbClr val="C00000"/>
                </a:solidFill>
                <a:latin typeface="Times New Roman (Headings)"/>
              </a:rPr>
              <a:t>… tôi sẽ đến</a:t>
            </a:r>
            <a:endParaRPr lang="en-US" sz="2400" dirty="0">
              <a:solidFill>
                <a:srgbClr val="C00000"/>
              </a:solidFill>
              <a:latin typeface="Times New Roman (Headings)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49350" y="709613"/>
            <a:ext cx="609600" cy="609600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936667" y="1215231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4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4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200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Rot by="120000">
                                      <p:cBhvr>
                                        <p:cTn id="22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0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6661210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" descr="D:\Chương trình Chuyên biệt Q10\Ke chuyen\f8f415cea7df83520b5f00eea425262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Administrator\Documents\Downloads\Dog_Cartoon_Image-3_burned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367" y="3624263"/>
            <a:ext cx="3244850" cy="323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C:\Users\Administrator\Documents\Downloads\baby-chick-royalty-free-stock-photography-image-18733297-jXBrKP-clipart_burned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414364"/>
            <a:ext cx="1612900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 Diagonal Corner Rectangle 8"/>
          <p:cNvSpPr/>
          <p:nvPr/>
        </p:nvSpPr>
        <p:spPr>
          <a:xfrm>
            <a:off x="-1" y="0"/>
            <a:ext cx="9144001" cy="1120880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 (Headings)"/>
              </a:rPr>
              <a:t>Tối hôm đó gà con, chó </a:t>
            </a: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 (Headings)"/>
              </a:rPr>
              <a:t>con</a:t>
            </a:r>
            <a:r>
              <a:rPr lang="vi-VN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 (Headings)"/>
              </a:rPr>
              <a:t>, vịt con đều tới dự sinh nhật thỏ con, thỏ con rất vui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 (Headings)"/>
            </a:endParaRPr>
          </a:p>
        </p:txBody>
      </p:sp>
      <p:sp>
        <p:nvSpPr>
          <p:cNvPr id="2" name="Explosion 2 1"/>
          <p:cNvSpPr/>
          <p:nvPr/>
        </p:nvSpPr>
        <p:spPr>
          <a:xfrm>
            <a:off x="3200400" y="914400"/>
            <a:ext cx="5486400" cy="2822781"/>
          </a:xfrm>
          <a:prstGeom prst="irregularSeal2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chúc mừng sinh nhật thỏ con</a:t>
            </a: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7177" name="Picture 4" descr="C:\Users\Administrator\Documents\Downloads\depositphotos_23056654-stock-illustration-rabbit-cartoon-inside-the-cake_burned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965325"/>
            <a:ext cx="2813050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42110" y="53965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11" dur="1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32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32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320" fill="hold">
                                          <p:stCondLst>
                                            <p:cond delay="96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320" fill="hold">
                                          <p:stCondLst>
                                            <p:cond delay="128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20000">
                                      <p:cBhvr>
                                        <p:cTn id="17" dur="1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32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32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320" fill="hold">
                                          <p:stCondLst>
                                            <p:cond delay="96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320" fill="hold">
                                          <p:stCondLst>
                                            <p:cond delay="128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Scale>
                                      <p:cBhvr>
                                        <p:cTn id="40" dur="3000" fill="hold"/>
                                        <p:tgtEl>
                                          <p:spTgt spid="71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48881" y="2667000"/>
            <a:ext cx="210031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</a:t>
            </a:r>
            <a:r>
              <a:rPr lang="en-US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Hết</a:t>
            </a: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372</Words>
  <Application>Microsoft Office PowerPoint</Application>
  <PresentationFormat>On-screen Show (4:3)</PresentationFormat>
  <Paragraphs>31</Paragraphs>
  <Slides>15</Slides>
  <Notes>2</Notes>
  <HiddenSlides>0</HiddenSlides>
  <MMClips>16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AutoBVT</dc:creator>
  <cp:lastModifiedBy>ASUS</cp:lastModifiedBy>
  <cp:revision>76</cp:revision>
  <dcterms:created xsi:type="dcterms:W3CDTF">2016-11-22T15:24:14Z</dcterms:created>
  <dcterms:modified xsi:type="dcterms:W3CDTF">2021-11-27T15:09:01Z</dcterms:modified>
</cp:coreProperties>
</file>